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6395" autoAdjust="0"/>
  </p:normalViewPr>
  <p:slideViewPr>
    <p:cSldViewPr snapToGrid="0">
      <p:cViewPr varScale="1">
        <p:scale>
          <a:sx n="110" d="100"/>
          <a:sy n="110" d="100"/>
        </p:scale>
        <p:origin x="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76-7A7E-418D-9784-BC807DBC465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BE07-D250-4A40-B0E8-78CA9FCC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BE07-D250-4A40-B0E8-78CA9FCCBD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BE07-D250-4A40-B0E8-78CA9FCCBD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4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BE07-D250-4A40-B0E8-78CA9FCCBD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5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BE07-D250-4A40-B0E8-78CA9FCCBD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BE07-D250-4A40-B0E8-78CA9FCCBD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BE07-D250-4A40-B0E8-78CA9FCCBD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9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BE07-D250-4A40-B0E8-78CA9FCCBD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27A9-3F4F-4A02-9CC1-E45C2EB8C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F5C8F-799A-4943-B565-1DA1B33BB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7F059-18EC-49B2-A40C-212755F8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F410C-8D74-4751-A58E-6730DC17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412E-C1A3-46D5-B78D-F18FE772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1C4E-BF1D-4073-BF47-D01A38E7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0C77E-6015-429D-9068-820512F7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F494-3A9C-4D5D-A8E9-94987352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1491D-2C3A-4FF9-813F-0A126D41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0741-72CB-47CC-B128-5EBEC2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D45C2-9148-4D6E-AFAE-19450EC80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28210-D55C-4858-B1B0-1C2E8527E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2EFDD-7632-4C4D-8250-E7F5B371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AEF01-D4BA-4952-B283-FFD2A022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61107-582A-448C-A04A-3D4215C6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3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CFE3-B601-41AB-8CC1-1CDDE449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2DB1E-F5C9-4764-A67E-514460EC6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C93A5-6E67-4C64-B3D9-0567DFEA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F93A-A60A-4F44-A05F-1F8B2F10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47FD-450A-4165-8028-222473FA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AF62-AA6D-4A0F-B4B8-9231D5F6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00D09-40B0-4E3E-AF70-32CA96D93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564C9-A68E-44F6-BE4B-F2AE937B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2148-9E0B-4069-9E5A-A04911A2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07EE2-7AB5-4150-A355-2195CAFE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1147-BA07-4023-BDDC-595F5862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9D89A-0101-4C4E-A022-C1EF96EA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E5C60-F28E-4A53-B4C5-2A9A550E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B5A64-2ED1-4CB0-BED0-58604C5A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7AAD7-0613-402D-85D6-16878024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E536D-7E40-4ED2-92BD-D51513C0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6C64-2CF1-4DB9-8F4F-5F96763E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EB73-CDC1-4DEF-827C-3AB4B429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D2404-E358-48F8-B4CE-C76DF847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DC024-850C-4069-A1FD-C62B275B8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BE815-09F1-46B1-95DB-E52D5FC17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D1D-3A03-46A9-AE47-39F0F96E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907F8-0682-4A4A-BACF-E527345D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BAC8B-697F-4D27-9277-468B6712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5BDA-3FC0-422E-9A1C-E837F28C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5E43B-94FF-427E-B091-98318615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0F9AA-E9AC-4374-B8CE-9DA69381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C7AE7-25FC-46FB-A81A-B81BC785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F17D7-21C6-42AB-A46A-E61AE30D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51CA2-4B44-4248-8498-B1F7BCAC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68E76-601A-4484-AE1B-3826ABAF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223E-872B-4D97-AC52-2565CEAA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F4C5-28FD-40E8-9718-86B96E3E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FB32E-8EBC-4674-AFC5-EFFBB4FF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D0B74-D0D3-42FF-9297-6F6D9B56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1FD46-E047-40E4-B8AD-1EE2D609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0D70D-84D7-43BA-84DC-6DF2E542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7870-53BB-43D7-806D-DB8E3868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22CF6-7903-4DA9-A5AC-CE0BAF25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324B0-4A1B-4357-802E-2ACC31C7A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9B1BD-D0EC-41AA-9C09-534D747A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F5B9E-443B-45C3-B773-E4753A0F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A2721-1C08-4AA6-8526-24AF59AB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FBEA5-0F0A-43C4-86A0-70827847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E836-C340-470A-9CCE-E79D66F2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6D2A2-4244-4B9B-8736-66D719D84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A6AF-69C2-40E5-B410-DA1F417D1ED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0622-EE89-4D18-AA34-616D8DF30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2D515-0214-455E-A900-A2595BF66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D1A9-8041-47F5-8A91-00CBDFBE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6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ACF9-1892-4C5E-95CF-57DAB98F4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66"/>
                </a:solidFill>
                <a:latin typeface="Abadi" panose="020B0604020104020204" pitchFamily="34" charset="0"/>
              </a:rPr>
              <a:t>Real options: Taking stock and looking ahead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FAA8F-ADE0-4F39-B3BA-EB89B03EF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635" y="2628296"/>
            <a:ext cx="9144000" cy="1655762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Yong Li, Barclay James, Ravi Madhavan, and Joseph Mahoney</a:t>
            </a:r>
          </a:p>
          <a:p>
            <a:r>
              <a:rPr lang="en-US" i="1" dirty="0">
                <a:latin typeface="Abadi" panose="020B0604020104020204" pitchFamily="34" charset="0"/>
              </a:rPr>
              <a:t>Advances in Strategic Management </a:t>
            </a:r>
            <a:r>
              <a:rPr lang="en-US" dirty="0">
                <a:latin typeface="Abadi" panose="020B0604020104020204" pitchFamily="34" charset="0"/>
              </a:rPr>
              <a:t>(2007)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88034-3D6E-4DCF-98A4-964E3509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62" y="4290154"/>
            <a:ext cx="1511939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540E8-76C1-468B-99E4-D15E71FE4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848" y="4284058"/>
            <a:ext cx="1505843" cy="2115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A13AAD-ED64-4B94-B883-29180CCD6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938" y="4344208"/>
            <a:ext cx="1499746" cy="2115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334FB-D605-4E3D-B0CE-9E0B618D6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9156931" y="4344208"/>
            <a:ext cx="1511069" cy="21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1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A35C-CB1E-4B1D-93ED-06B84775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592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0066"/>
                </a:solidFill>
                <a:latin typeface="Abadi" panose="020B0604020104020204" pitchFamily="34" charset="0"/>
              </a:rPr>
              <a:t>Real Options Studies About Investment Mode Choices</a:t>
            </a:r>
            <a:br>
              <a:rPr lang="en-US" sz="2800" dirty="0">
                <a:solidFill>
                  <a:srgbClr val="000066"/>
                </a:solidFill>
                <a:latin typeface="Abadi" panose="020B0604020104020204" pitchFamily="34" charset="0"/>
              </a:rPr>
            </a:br>
            <a:r>
              <a:rPr lang="en-US" sz="2800" dirty="0">
                <a:solidFill>
                  <a:srgbClr val="000066"/>
                </a:solidFill>
                <a:latin typeface="Abadi" panose="020B0604020104020204" pitchFamily="34" charset="0"/>
              </a:rPr>
              <a:t>and The Performance Implications of Real Options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BC9B8-15AA-4DEF-8BC2-E4CBB1F8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u="sng" dirty="0">
                <a:latin typeface="AdvTimes"/>
              </a:rPr>
              <a:t>Options Theory as a complementary approach to Transaction Cost Theory </a:t>
            </a:r>
          </a:p>
          <a:p>
            <a:pPr lvl="1"/>
            <a:r>
              <a:rPr lang="en-US" sz="2000" dirty="0">
                <a:latin typeface="AdvTimes"/>
              </a:rPr>
              <a:t>Contractual issues for uncertain investments. Has added dynamism to TCE: make, buy, partner. How this evolves over time sequences.</a:t>
            </a: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Costs of creating and exercising options</a:t>
            </a:r>
          </a:p>
          <a:p>
            <a:pPr lvl="1"/>
            <a:r>
              <a:rPr lang="en-US" sz="2000" dirty="0">
                <a:latin typeface="AdvTimes"/>
              </a:rPr>
              <a:t>Flexibility </a:t>
            </a:r>
          </a:p>
          <a:p>
            <a:pPr lvl="1"/>
            <a:r>
              <a:rPr lang="en-US" sz="2000" dirty="0">
                <a:latin typeface="AdvTimes"/>
              </a:rPr>
              <a:t>RO assumes options have positive value. But cost of attainment matters.</a:t>
            </a: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Examine firm- and industry-level influences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dvTimes"/>
              </a:rPr>
              <a:t>Capturing economic value of options depends on firm and industry-specific influences.</a:t>
            </a: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Further application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latin typeface="AdvTimes"/>
              </a:rPr>
              <a:t>     Venture Capital and Entrepreneurship</a:t>
            </a: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Clarify mixed empirical results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6957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CF3F-2390-4868-846B-B04EB288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6427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+mn-lt"/>
              </a:rPr>
              <a:t>Issues in Implementation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E597-8070-42E8-8EB4-40E43050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1110413"/>
            <a:ext cx="11189676" cy="5328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latin typeface="AdvTimes"/>
              </a:rPr>
              <a:t>Issues </a:t>
            </a:r>
          </a:p>
          <a:p>
            <a:r>
              <a:rPr lang="en-US" sz="2000" dirty="0">
                <a:latin typeface="AdvTimes"/>
              </a:rPr>
              <a:t>Finding an options pricing model whose assumptions match those  of the project being analyzed.</a:t>
            </a:r>
          </a:p>
          <a:p>
            <a:r>
              <a:rPr lang="en-US" sz="2000" dirty="0">
                <a:latin typeface="AdvTimes"/>
              </a:rPr>
              <a:t>How psychological processes internal to organization delimit real options theory.</a:t>
            </a:r>
          </a:p>
          <a:p>
            <a:r>
              <a:rPr lang="en-US" sz="2000" dirty="0">
                <a:latin typeface="AdvTimes"/>
              </a:rPr>
              <a:t>Determining the proper measures for the variables </a:t>
            </a:r>
          </a:p>
          <a:p>
            <a:r>
              <a:rPr lang="en-US" sz="2000" dirty="0">
                <a:latin typeface="AdvTimes"/>
              </a:rPr>
              <a:t>Solving it mathematically.</a:t>
            </a:r>
          </a:p>
          <a:p>
            <a:endParaRPr lang="en-US" sz="2000" dirty="0">
              <a:latin typeface="AdvTimes"/>
            </a:endParaRPr>
          </a:p>
          <a:p>
            <a:pPr marL="0" indent="0">
              <a:buNone/>
            </a:pPr>
            <a:r>
              <a:rPr lang="en-US" sz="2000" u="sng" dirty="0">
                <a:latin typeface="AdvTimes"/>
              </a:rPr>
              <a:t>Promising questions</a:t>
            </a:r>
          </a:p>
          <a:p>
            <a:r>
              <a:rPr lang="en-US" sz="2000" i="1" dirty="0">
                <a:latin typeface="AdvTimes"/>
              </a:rPr>
              <a:t>Given economic incentives problems, psychological biases and organizational processes may effect option creation:</a:t>
            </a:r>
          </a:p>
          <a:p>
            <a:r>
              <a:rPr lang="en-US" sz="2000" dirty="0">
                <a:latin typeface="AdvTimes"/>
              </a:rPr>
              <a:t>Who controls the decision rights to the option? </a:t>
            </a:r>
          </a:p>
          <a:p>
            <a:r>
              <a:rPr lang="en-US" sz="2000" dirty="0">
                <a:latin typeface="AdvTimes"/>
              </a:rPr>
              <a:t>What changes in the firm’s processes are needed to manage real options? </a:t>
            </a:r>
          </a:p>
          <a:p>
            <a:r>
              <a:rPr lang="en-US" sz="2000" dirty="0">
                <a:latin typeface="AdvTimes"/>
              </a:rPr>
              <a:t>What changes in the organization are needed to capture the option value?</a:t>
            </a:r>
          </a:p>
        </p:txBody>
      </p:sp>
    </p:spTree>
    <p:extLst>
      <p:ext uri="{BB962C8B-B14F-4D97-AF65-F5344CB8AC3E}">
        <p14:creationId xmlns:p14="http://schemas.microsoft.com/office/powerpoint/2010/main" val="396298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8469E2-97A9-41DB-8EAD-B935820A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64" y="0"/>
            <a:ext cx="933907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0D7FF-D35D-44CD-9FDC-A8D79B229FD2}"/>
              </a:ext>
            </a:extLst>
          </p:cNvPr>
          <p:cNvSpPr txBox="1"/>
          <p:nvPr/>
        </p:nvSpPr>
        <p:spPr>
          <a:xfrm>
            <a:off x="153099" y="3313542"/>
            <a:ext cx="1491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dvTimes"/>
              </a:rPr>
              <a:t>H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dvTimes"/>
              </a:rPr>
              <a:t>ow to invest or organize activities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8F6B7-C5FF-4249-8126-ADCDEF10D2F6}"/>
              </a:ext>
            </a:extLst>
          </p:cNvPr>
          <p:cNvSpPr txBox="1"/>
          <p:nvPr/>
        </p:nvSpPr>
        <p:spPr>
          <a:xfrm>
            <a:off x="153099" y="1409242"/>
            <a:ext cx="1432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AdvTimes"/>
              </a:rPr>
              <a:t>whether and when to invest or exit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4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1B22-218A-49F2-8FFF-34F5722D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866"/>
            <a:ext cx="12192000" cy="7909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Abadi" panose="020B0604020104020204" pitchFamily="34" charset="0"/>
              </a:rPr>
              <a:t>Taking Stock: Applications of Real Options Theory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E85F8-434E-4AD6-BA1A-FA3E83C6F87B}"/>
              </a:ext>
            </a:extLst>
          </p:cNvPr>
          <p:cNvSpPr txBox="1"/>
          <p:nvPr/>
        </p:nvSpPr>
        <p:spPr>
          <a:xfrm>
            <a:off x="491545" y="760119"/>
            <a:ext cx="8333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Common Real Options and Investment 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C2899-661C-4295-9C63-3EE9CA70C225}"/>
              </a:ext>
            </a:extLst>
          </p:cNvPr>
          <p:cNvSpPr txBox="1"/>
          <p:nvPr/>
        </p:nvSpPr>
        <p:spPr>
          <a:xfrm>
            <a:off x="843092" y="1221784"/>
            <a:ext cx="989481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option is ‘real’ because the underlying assets are </a:t>
            </a:r>
            <a:r>
              <a:rPr lang="en-US" sz="2000" dirty="0">
                <a:solidFill>
                  <a:srgbClr val="0000FF"/>
                </a:solidFill>
              </a:rPr>
              <a:t>usually physical and human assets </a:t>
            </a:r>
            <a:r>
              <a:rPr lang="en-US" sz="2000" dirty="0"/>
              <a:t>rather than financial securities.</a:t>
            </a:r>
          </a:p>
          <a:p>
            <a:endParaRPr lang="en-US" sz="2000" dirty="0"/>
          </a:p>
          <a:p>
            <a:r>
              <a:rPr lang="en-US" sz="2000" b="1" dirty="0"/>
              <a:t>Commonalities with financial options</a:t>
            </a:r>
            <a:r>
              <a:rPr lang="en-US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Rights but not obligations to take some action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economic value by generating future decision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flexibility when facing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Useful in the absence of sufficient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Differences with traditional investment theory (NPV): </a:t>
            </a:r>
          </a:p>
          <a:p>
            <a:pPr algn="l"/>
            <a:r>
              <a:rPr lang="en-US" sz="2000" b="0" i="0" u="none" strike="noStrike" baseline="0" dirty="0">
                <a:latin typeface="AdvTimes"/>
              </a:rPr>
              <a:t>NPV approach fails to consider that managers</a:t>
            </a:r>
            <a:r>
              <a:rPr lang="en-US" sz="2000" dirty="0">
                <a:latin typeface="AdvTimes"/>
              </a:rPr>
              <a:t> </a:t>
            </a:r>
            <a:r>
              <a:rPr lang="en-US" sz="2000" b="0" i="0" u="none" strike="noStrike" baseline="0" dirty="0">
                <a:latin typeface="AdvTimes"/>
              </a:rPr>
              <a:t>can 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AdvTimes"/>
              </a:rPr>
              <a:t>adapt and revise </a:t>
            </a:r>
            <a:r>
              <a:rPr lang="en-US" sz="2000" b="0" i="0" u="none" strike="noStrike" baseline="0" dirty="0">
                <a:latin typeface="AdvTimes"/>
              </a:rPr>
              <a:t>its strategies in response to unexpected market and technological developments that cause cash flows to deviate from their</a:t>
            </a:r>
            <a:r>
              <a:rPr lang="en-US" sz="2000" dirty="0">
                <a:latin typeface="AdvTimes"/>
              </a:rPr>
              <a:t> </a:t>
            </a:r>
            <a:r>
              <a:rPr lang="en-US" sz="2000" b="0" i="0" u="none" strike="noStrike" baseline="0" dirty="0">
                <a:latin typeface="AdvTimes"/>
              </a:rPr>
              <a:t>original expectations. Traditional investment theory: (1) Investment is now or never; (2) Only invest if NPV is greater than or equal to zero. </a:t>
            </a:r>
          </a:p>
          <a:p>
            <a:pPr algn="l"/>
            <a:endParaRPr lang="en-US" sz="2000" dirty="0">
              <a:latin typeface="AdvTimes"/>
            </a:endParaRPr>
          </a:p>
          <a:p>
            <a:pPr algn="l"/>
            <a:r>
              <a:rPr lang="en-US" sz="2000" b="1" dirty="0">
                <a:latin typeface="AdvTimes"/>
              </a:rPr>
              <a:t>Four types of options: 	</a:t>
            </a:r>
            <a:r>
              <a:rPr lang="en-US" sz="2000" dirty="0">
                <a:latin typeface="AdvTimes"/>
              </a:rPr>
              <a:t>Option to Wait-to-Invest; Options to Abandon and Switch;                            			Growth Options; and Interaction of Options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909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DB8A-630E-475C-9AA8-50C5EA7C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022"/>
            <a:ext cx="4121441" cy="57681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Abadi" panose="020B0604020104020204" pitchFamily="34" charset="0"/>
              </a:rPr>
              <a:t>Option to Wait-to-Invest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2E08-2C75-45E8-B282-09FEB56C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839"/>
            <a:ext cx="10948332" cy="239782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AdvTimes"/>
              </a:rPr>
              <a:t>Provides </a:t>
            </a:r>
            <a:r>
              <a:rPr lang="en-US" sz="2200" dirty="0">
                <a:solidFill>
                  <a:srgbClr val="0000FF"/>
                </a:solidFill>
                <a:latin typeface="AdvTimes"/>
              </a:rPr>
              <a:t>strategic flexibility </a:t>
            </a:r>
            <a:r>
              <a:rPr lang="en-US" sz="2200" dirty="0">
                <a:latin typeface="AdvTimes"/>
              </a:rPr>
              <a:t>to defer the investment until additional information is received with the passage of time</a:t>
            </a:r>
          </a:p>
          <a:p>
            <a:r>
              <a:rPr lang="en-US" sz="2200" dirty="0">
                <a:latin typeface="AdvTimes"/>
              </a:rPr>
              <a:t>Option is more valuable with high exogenous uncertainty</a:t>
            </a:r>
          </a:p>
          <a:p>
            <a:r>
              <a:rPr lang="en-US" sz="2200" dirty="0">
                <a:latin typeface="AdvTimes"/>
              </a:rPr>
              <a:t>The time of investing: the present value of the expected cash inflows from a project must exceed the cost of the project by an amount equal to </a:t>
            </a:r>
            <a:r>
              <a:rPr lang="en-US" sz="2200" dirty="0">
                <a:solidFill>
                  <a:srgbClr val="0000FF"/>
                </a:solidFill>
                <a:latin typeface="AdvTimes"/>
              </a:rPr>
              <a:t>the economic value of keeping the investment option open</a:t>
            </a:r>
          </a:p>
          <a:p>
            <a:r>
              <a:rPr lang="en-US" sz="2200" dirty="0">
                <a:solidFill>
                  <a:srgbClr val="0000FF"/>
                </a:solidFill>
                <a:latin typeface="AdvTimes"/>
              </a:rPr>
              <a:t>Costly ability to wait </a:t>
            </a:r>
            <a:r>
              <a:rPr lang="en-US" sz="2200" dirty="0">
                <a:latin typeface="AdvTimes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AdvTimes"/>
              </a:rPr>
              <a:t> growth options</a:t>
            </a:r>
          </a:p>
          <a:p>
            <a:r>
              <a:rPr lang="en-US" sz="2200" dirty="0">
                <a:solidFill>
                  <a:srgbClr val="0000FF"/>
                </a:solidFill>
                <a:latin typeface="AdvTimes"/>
              </a:rPr>
              <a:t>Partial</a:t>
            </a:r>
            <a:r>
              <a:rPr lang="en-US" sz="2200" dirty="0">
                <a:latin typeface="AdvTimes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AdvTimes"/>
              </a:rPr>
              <a:t>irreversibility</a:t>
            </a:r>
            <a:r>
              <a:rPr lang="en-US" sz="2200" dirty="0">
                <a:latin typeface="AdvTimes"/>
              </a:rPr>
              <a:t> </a:t>
            </a:r>
            <a:r>
              <a:rPr lang="en-US" sz="2200" dirty="0">
                <a:latin typeface="AdvTimes"/>
                <a:sym typeface="Wingdings" panose="05000000000000000000" pitchFamily="2" charset="2"/>
              </a:rPr>
              <a:t> </a:t>
            </a:r>
            <a:r>
              <a:rPr lang="en-US" sz="2200" dirty="0">
                <a:latin typeface="AdvTimes"/>
              </a:rPr>
              <a:t>put option of abandonment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A48124-FEF5-49DA-9BC4-C9174F460400}"/>
              </a:ext>
            </a:extLst>
          </p:cNvPr>
          <p:cNvSpPr txBox="1">
            <a:spLocks/>
          </p:cNvSpPr>
          <p:nvPr/>
        </p:nvSpPr>
        <p:spPr>
          <a:xfrm>
            <a:off x="838200" y="3737484"/>
            <a:ext cx="5849574" cy="65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66"/>
                </a:solidFill>
                <a:latin typeface="Abadi" panose="020B0604020104020204" pitchFamily="34" charset="0"/>
              </a:rPr>
              <a:t>Option to Abandon and Switch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B55939-C609-457A-BB98-615204067D00}"/>
              </a:ext>
            </a:extLst>
          </p:cNvPr>
          <p:cNvSpPr txBox="1">
            <a:spLocks/>
          </p:cNvSpPr>
          <p:nvPr/>
        </p:nvSpPr>
        <p:spPr>
          <a:xfrm>
            <a:off x="838200" y="4303190"/>
            <a:ext cx="10515600" cy="287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dvTimes"/>
              </a:rPr>
              <a:t>“Put Option” gives firms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the right to abandon an investment </a:t>
            </a:r>
            <a:r>
              <a:rPr lang="en-US" sz="2000" dirty="0">
                <a:latin typeface="AdvTimes"/>
              </a:rPr>
              <a:t>if market conditions get worse or switch when conditions are adverse</a:t>
            </a:r>
          </a:p>
          <a:p>
            <a:r>
              <a:rPr lang="en-US" sz="2000" dirty="0">
                <a:latin typeface="AdvTimes"/>
              </a:rPr>
              <a:t>Value increases with the salvage value and future uncertainty</a:t>
            </a:r>
          </a:p>
          <a:p>
            <a:r>
              <a:rPr lang="en-US" sz="2000" dirty="0">
                <a:solidFill>
                  <a:srgbClr val="0000FF"/>
                </a:solidFill>
                <a:latin typeface="AdvTimes"/>
              </a:rPr>
              <a:t>As irreversibility increases</a:t>
            </a:r>
            <a:r>
              <a:rPr lang="en-US" sz="2000" dirty="0">
                <a:latin typeface="AdvTimes"/>
              </a:rPr>
              <a:t>, put option value is reduced</a:t>
            </a:r>
          </a:p>
          <a:p>
            <a:r>
              <a:rPr lang="en-US" sz="2000" dirty="0">
                <a:latin typeface="AdvTimes"/>
              </a:rPr>
              <a:t>The positive effect on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investment propensity</a:t>
            </a:r>
            <a:r>
              <a:rPr lang="en-US" sz="2000" dirty="0">
                <a:latin typeface="AdvTimes"/>
              </a:rPr>
              <a:t>: the threshold value for the optimal decision rule is in general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smaller</a:t>
            </a:r>
            <a:r>
              <a:rPr lang="en-US" sz="2000" dirty="0">
                <a:latin typeface="AdvTimes"/>
              </a:rPr>
              <a:t> than the full incremental costs.</a:t>
            </a:r>
          </a:p>
          <a:p>
            <a:endParaRPr lang="en-US" sz="2000" dirty="0">
              <a:latin typeface="AdvTim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8D708-3EA9-456C-9F85-50719A7CB2D5}"/>
              </a:ext>
            </a:extLst>
          </p:cNvPr>
          <p:cNvSpPr txBox="1"/>
          <p:nvPr/>
        </p:nvSpPr>
        <p:spPr>
          <a:xfrm>
            <a:off x="0" y="10648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Common Real Options and Investment Decisions</a:t>
            </a:r>
          </a:p>
        </p:txBody>
      </p:sp>
    </p:spTree>
    <p:extLst>
      <p:ext uri="{BB962C8B-B14F-4D97-AF65-F5344CB8AC3E}">
        <p14:creationId xmlns:p14="http://schemas.microsoft.com/office/powerpoint/2010/main" val="41257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CB6D-BD63-4D58-BAF9-E55AF023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154"/>
            <a:ext cx="4142630" cy="60157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AdvTimes"/>
              </a:rPr>
              <a:t>Growth Option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6C55-D222-4921-90B3-F07D50DC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30" y="1399710"/>
            <a:ext cx="10590269" cy="132556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dvTimes"/>
              </a:rPr>
              <a:t>“Call Option” allows firms to make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additional subsequent investments. This can also be understood as a compound option: (1) call: hold asset; (2) put: abandon/switch.</a:t>
            </a:r>
          </a:p>
          <a:p>
            <a:r>
              <a:rPr lang="en-US" sz="2000" dirty="0">
                <a:latin typeface="AdvTimes"/>
              </a:rPr>
              <a:t>Multi-stage projects: 1</a:t>
            </a:r>
            <a:r>
              <a:rPr lang="en-US" sz="2000" baseline="30000" dirty="0">
                <a:latin typeface="AdvTimes"/>
              </a:rPr>
              <a:t>st</a:t>
            </a:r>
            <a:r>
              <a:rPr lang="en-US" sz="2000" dirty="0">
                <a:latin typeface="AdvTimes"/>
              </a:rPr>
              <a:t> stage: create --- 2</a:t>
            </a:r>
            <a:r>
              <a:rPr lang="en-US" sz="2000" baseline="30000" dirty="0">
                <a:latin typeface="AdvTimes"/>
              </a:rPr>
              <a:t>nd</a:t>
            </a:r>
            <a:r>
              <a:rPr lang="en-US" sz="2000" dirty="0">
                <a:latin typeface="AdvTimes"/>
              </a:rPr>
              <a:t> stage: exercise</a:t>
            </a:r>
          </a:p>
          <a:p>
            <a:r>
              <a:rPr lang="en-US" sz="2000" dirty="0">
                <a:latin typeface="AdvTimes"/>
              </a:rPr>
              <a:t>Examples: R&amp;D investment </a:t>
            </a:r>
            <a:r>
              <a:rPr lang="en-US" sz="2000" dirty="0">
                <a:latin typeface="AdvTimes"/>
                <a:sym typeface="Wingdings" panose="05000000000000000000" pitchFamily="2" charset="2"/>
              </a:rPr>
              <a:t>the option to commercialize; joint venture the option to acquire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96EF52-4D20-4970-B835-A05135CD6526}"/>
              </a:ext>
            </a:extLst>
          </p:cNvPr>
          <p:cNvSpPr txBox="1">
            <a:spLocks/>
          </p:cNvSpPr>
          <p:nvPr/>
        </p:nvSpPr>
        <p:spPr>
          <a:xfrm>
            <a:off x="763530" y="2725273"/>
            <a:ext cx="12020549" cy="52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66"/>
                </a:solidFill>
                <a:latin typeface="AdvTimes"/>
              </a:rPr>
              <a:t>Interaction of Options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524CE8-87E9-4011-AE30-BEDF17D4294D}"/>
              </a:ext>
            </a:extLst>
          </p:cNvPr>
          <p:cNvSpPr txBox="1">
            <a:spLocks/>
          </p:cNvSpPr>
          <p:nvPr/>
        </p:nvSpPr>
        <p:spPr>
          <a:xfrm>
            <a:off x="846587" y="3276829"/>
            <a:ext cx="10981889" cy="2934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dvTimes"/>
              </a:rPr>
              <a:t>“Project value”</a:t>
            </a:r>
          </a:p>
          <a:p>
            <a:r>
              <a:rPr lang="en-US" sz="2000" dirty="0">
                <a:latin typeface="AdvTimes"/>
              </a:rPr>
              <a:t>The incremental value of each additional option is usually not equal to its economic value in isolation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AdvTimes"/>
              </a:rPr>
              <a:t>Value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is attenuated by “substitute”</a:t>
            </a:r>
            <a:r>
              <a:rPr lang="en-US" sz="2000" dirty="0">
                <a:latin typeface="AdvTimes"/>
              </a:rPr>
              <a:t> but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enhanced by “complementary” options</a:t>
            </a:r>
          </a:p>
          <a:p>
            <a:pPr lvl="1"/>
            <a:r>
              <a:rPr lang="en-US" sz="2000" dirty="0">
                <a:latin typeface="AdvTimes"/>
              </a:rPr>
              <a:t>Substitute: the option to wait-to-invest vs the option to temporarily shut down</a:t>
            </a:r>
          </a:p>
          <a:p>
            <a:pPr lvl="1"/>
            <a:r>
              <a:rPr lang="en-US" sz="2000" dirty="0">
                <a:latin typeface="AdvTimes"/>
              </a:rPr>
              <a:t>Complementary: the option to expand vs the option to temporarily shut down</a:t>
            </a:r>
          </a:p>
          <a:p>
            <a:pPr lvl="1"/>
            <a:r>
              <a:rPr lang="en-US" sz="2000" dirty="0">
                <a:latin typeface="AdvTimes"/>
              </a:rPr>
              <a:t>Dueling: the option to wait-to-invest and growth options (preemptive effect)</a:t>
            </a:r>
          </a:p>
          <a:p>
            <a:pPr lvl="1"/>
            <a:r>
              <a:rPr lang="en-US" sz="2000" dirty="0">
                <a:latin typeface="AdvTimes"/>
              </a:rPr>
              <a:t>More uncertainty is negatively related to irreversibility.</a:t>
            </a:r>
          </a:p>
          <a:p>
            <a:pPr lvl="1"/>
            <a:endParaRPr lang="en-US" sz="2000" dirty="0">
              <a:latin typeface="AdvTimes"/>
            </a:endParaRPr>
          </a:p>
          <a:p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900F6-8BA3-4CE0-A80F-CE624C6C2DA6}"/>
              </a:ext>
            </a:extLst>
          </p:cNvPr>
          <p:cNvSpPr txBox="1"/>
          <p:nvPr/>
        </p:nvSpPr>
        <p:spPr>
          <a:xfrm>
            <a:off x="1" y="15215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Common Real Options and Investment Decisions</a:t>
            </a:r>
          </a:p>
        </p:txBody>
      </p:sp>
    </p:spTree>
    <p:extLst>
      <p:ext uri="{BB962C8B-B14F-4D97-AF65-F5344CB8AC3E}">
        <p14:creationId xmlns:p14="http://schemas.microsoft.com/office/powerpoint/2010/main" val="32991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E820-6326-476F-B818-3614FF8F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68199" cy="91332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Abadi" panose="020B0604020104020204" pitchFamily="34" charset="0"/>
              </a:rPr>
              <a:t>Extension of Real Options Theory of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6F1F-8B6C-4871-890B-2E6AC25D8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1" y="913321"/>
            <a:ext cx="10956722" cy="5718176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AdvTimes"/>
              </a:rPr>
              <a:t>Portfolio of Options</a:t>
            </a:r>
          </a:p>
          <a:p>
            <a:pPr lvl="1"/>
            <a:r>
              <a:rPr lang="en-US" sz="2000" dirty="0">
                <a:latin typeface="AdvTimes"/>
              </a:rPr>
              <a:t>Firm decisions as bundles of real options</a:t>
            </a:r>
          </a:p>
          <a:p>
            <a:pPr lvl="1"/>
            <a:r>
              <a:rPr lang="en-US" sz="2000" dirty="0">
                <a:latin typeface="AdvTimes"/>
              </a:rPr>
              <a:t>R&amp;D, alliances, and patenting activities as “creating real options”. Diversification predicts firm investment behavior and strategy: correlated alliances (sub-additive) versus non-correlated.</a:t>
            </a:r>
          </a:p>
          <a:p>
            <a:r>
              <a:rPr lang="en-US" sz="2000" u="sng" dirty="0">
                <a:latin typeface="AdvTimes"/>
              </a:rPr>
              <a:t>Competition and investment</a:t>
            </a:r>
          </a:p>
          <a:p>
            <a:pPr lvl="1"/>
            <a:r>
              <a:rPr lang="en-US" sz="2000" dirty="0">
                <a:latin typeface="AdvTimes"/>
              </a:rPr>
              <a:t>Add game-theoretic perspective: competition impacts investment decisions.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AdvTimes"/>
              </a:rPr>
              <a:t>Industry structure </a:t>
            </a:r>
            <a:r>
              <a:rPr lang="en-US" sz="2000" dirty="0">
                <a:latin typeface="AdvTimes"/>
              </a:rPr>
              <a:t>(</a:t>
            </a:r>
            <a:r>
              <a:rPr lang="en-US" altLang="zh-CN" sz="2000" dirty="0">
                <a:latin typeface="AdvTimes"/>
              </a:rPr>
              <a:t>perfect competition, oligopoly, monopoly) </a:t>
            </a:r>
            <a:r>
              <a:rPr lang="en-US" altLang="zh-CN" sz="2000" dirty="0">
                <a:latin typeface="AdvTimes"/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latin typeface="AdvTimes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AdvTimes"/>
              </a:rPr>
              <a:t>first-mover advantage </a:t>
            </a:r>
            <a:endParaRPr lang="en-US" sz="2000" dirty="0">
              <a:solidFill>
                <a:srgbClr val="0000FF"/>
              </a:solidFill>
              <a:latin typeface="AdvTimes"/>
            </a:endParaRPr>
          </a:p>
          <a:p>
            <a:r>
              <a:rPr lang="en-US" sz="2000" u="sng" dirty="0">
                <a:latin typeface="AdvTimes"/>
              </a:rPr>
              <a:t>Endogenous uncertainty and learning</a:t>
            </a:r>
          </a:p>
          <a:p>
            <a:pPr lvl="1"/>
            <a:r>
              <a:rPr lang="en-US" sz="2000" dirty="0">
                <a:latin typeface="AdvTimes"/>
              </a:rPr>
              <a:t>Both types of uncertainty increase the economic value of real options</a:t>
            </a:r>
            <a:endParaRPr lang="en-US" sz="2000" dirty="0">
              <a:solidFill>
                <a:srgbClr val="0000FF"/>
              </a:solidFill>
              <a:latin typeface="AdvTimes"/>
            </a:endParaRPr>
          </a:p>
          <a:p>
            <a:pPr lvl="1"/>
            <a:r>
              <a:rPr lang="en-US" sz="2000" dirty="0">
                <a:latin typeface="AdvTimes"/>
              </a:rPr>
              <a:t>Exogenous vs endogenous uncertainty: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waiting vs learning opportunities </a:t>
            </a:r>
          </a:p>
          <a:p>
            <a:pPr lvl="1"/>
            <a:r>
              <a:rPr lang="en-US" sz="2000" dirty="0">
                <a:latin typeface="AdvTimes"/>
              </a:rPr>
              <a:t>Endogenous uncertainty encourages firms to invest because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there is no value to waiting</a:t>
            </a:r>
          </a:p>
          <a:p>
            <a:r>
              <a:rPr lang="en-US" sz="2000" u="sng" dirty="0">
                <a:latin typeface="AdvTimes"/>
              </a:rPr>
              <a:t>Exit decisions and hysteresis</a:t>
            </a:r>
          </a:p>
          <a:p>
            <a:pPr lvl="1"/>
            <a:r>
              <a:rPr lang="en-US" sz="2000" dirty="0">
                <a:latin typeface="AdvTimes"/>
              </a:rPr>
              <a:t>Delaying exit may be rational under uncertainty and irreversibility 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(rational inertia) </a:t>
            </a:r>
          </a:p>
          <a:p>
            <a:pPr lvl="1"/>
            <a:r>
              <a:rPr lang="en-US" sz="2000" dirty="0">
                <a:latin typeface="AdvTimes"/>
              </a:rPr>
              <a:t>Two sides of a coin: Investment may not occur until profits exceed costs by the economic value of the option to invest; similarly, investment may continue until economic losses exceed the value of the option to continue derived from profitable operations in future good states of the world.</a:t>
            </a:r>
            <a:endParaRPr lang="en-US" sz="2000" u="sng" dirty="0">
              <a:latin typeface="Adv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9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F5E6-BFA0-4DA0-9B6E-40EDF80C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Abadi" panose="020B0604020104020204" pitchFamily="34" charset="0"/>
              </a:rPr>
              <a:t>Organization and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6041-FAF9-4E06-B0ED-897C67BB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28" y="1283727"/>
            <a:ext cx="1152717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latin typeface="AdvTimes"/>
              </a:rPr>
              <a:t>Preferred investment modes under uncertainty:</a:t>
            </a:r>
            <a:r>
              <a:rPr lang="en-US" sz="2000" dirty="0">
                <a:latin typeface="AdvTimes"/>
              </a:rPr>
              <a:t>		</a:t>
            </a:r>
          </a:p>
          <a:p>
            <a:r>
              <a:rPr lang="en-US" sz="2000" dirty="0">
                <a:latin typeface="AdvTimes"/>
              </a:rPr>
              <a:t>When joint venture (collaboration) &gt; acquisition (e.g. vertical integration) or internal development.</a:t>
            </a:r>
          </a:p>
          <a:p>
            <a:r>
              <a:rPr lang="en-US" sz="2000" dirty="0">
                <a:latin typeface="AdvTimes"/>
              </a:rPr>
              <a:t>When market-like mechanism &gt; integration (</a:t>
            </a:r>
            <a:r>
              <a:rPr lang="en-US" sz="2000" dirty="0">
                <a:solidFill>
                  <a:srgbClr val="0000FF"/>
                </a:solidFill>
                <a:latin typeface="AdvTimes"/>
              </a:rPr>
              <a:t>strategic flexibility vs strategic commitment</a:t>
            </a:r>
            <a:r>
              <a:rPr lang="en-US" sz="2000" dirty="0">
                <a:latin typeface="AdvTimes"/>
              </a:rPr>
              <a:t>)</a:t>
            </a:r>
          </a:p>
          <a:p>
            <a:pPr lvl="1"/>
            <a:endParaRPr lang="en-US" sz="2000" dirty="0">
              <a:latin typeface="AdvTimes"/>
            </a:endParaRPr>
          </a:p>
          <a:p>
            <a:pPr marL="0" indent="0">
              <a:buNone/>
            </a:pPr>
            <a:r>
              <a:rPr lang="en-US" sz="2000" u="sng" dirty="0">
                <a:latin typeface="AdvTimes"/>
              </a:rPr>
              <a:t>In collaborative ventures</a:t>
            </a:r>
          </a:p>
          <a:p>
            <a:r>
              <a:rPr lang="en-US" sz="2000" dirty="0">
                <a:latin typeface="AdvTimes"/>
              </a:rPr>
              <a:t>Option value of acquiring or selling the venture depends on:	</a:t>
            </a:r>
          </a:p>
          <a:p>
            <a:pPr lvl="2"/>
            <a:r>
              <a:rPr lang="en-US" altLang="zh-CN" dirty="0">
                <a:latin typeface="AdvTimes"/>
              </a:rPr>
              <a:t>Divergent economic valuations of the venture </a:t>
            </a:r>
            <a:r>
              <a:rPr lang="en-US" altLang="zh-CN" i="1" dirty="0">
                <a:latin typeface="AdvTimes"/>
              </a:rPr>
              <a:t>ex ante. </a:t>
            </a:r>
            <a:r>
              <a:rPr lang="en-US" altLang="zh-CN" dirty="0">
                <a:latin typeface="AdvTimes"/>
              </a:rPr>
              <a:t>Without this, no incentive to sell.</a:t>
            </a:r>
          </a:p>
          <a:p>
            <a:pPr lvl="2"/>
            <a:r>
              <a:rPr lang="en-US" altLang="zh-CN" dirty="0">
                <a:latin typeface="AdvTimes"/>
              </a:rPr>
              <a:t>Divergence of </a:t>
            </a:r>
            <a:r>
              <a:rPr lang="en-US" altLang="zh-CN" i="1" dirty="0">
                <a:latin typeface="AdvTimes"/>
              </a:rPr>
              <a:t>ex p</a:t>
            </a:r>
            <a:r>
              <a:rPr lang="en-US" altLang="zh-CN" dirty="0">
                <a:latin typeface="AdvTimes"/>
              </a:rPr>
              <a:t>ost valuations</a:t>
            </a:r>
          </a:p>
          <a:p>
            <a:pPr lvl="2"/>
            <a:r>
              <a:rPr lang="en-US" dirty="0">
                <a:latin typeface="AdvTimes"/>
              </a:rPr>
              <a:t>Asymmetric resource complementarity and learning rate. Property rights play a role in determining who gets the put or call option to sell/divest or buy. Badly assigned control rights can lead to predatory and opportunistic behavior by the privileged partner.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5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A525-7F60-41B7-8E8A-3E4DDB64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967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Abadi" panose="020B0604020104020204" pitchFamily="34" charset="0"/>
              </a:rPr>
              <a:t>Valuation and Performance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F976-1095-4525-BD86-8A82AFD06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8" y="1087438"/>
            <a:ext cx="10652613" cy="577056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latin typeface="AdvTimes"/>
              </a:rPr>
              <a:t>Valuation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dvTimes"/>
              </a:rPr>
              <a:t>Real options theory is fundamentally a theory of economic valuation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dvTimes"/>
              </a:rPr>
              <a:t>Takes the value of managerial flexibility into account (</a:t>
            </a:r>
            <a:r>
              <a:rPr lang="en-US" sz="2000">
                <a:latin typeface="AdvTimes"/>
              </a:rPr>
              <a:t>e.g. wait-to-invest</a:t>
            </a:r>
            <a:r>
              <a:rPr lang="en-US" sz="2000" dirty="0">
                <a:latin typeface="AdvTimes"/>
              </a:rPr>
              <a:t>; switching; abandonment; growth).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dvTimes"/>
              </a:rPr>
              <a:t>Economic value of a firm</a:t>
            </a:r>
            <a:r>
              <a:rPr lang="en-US" sz="2000" dirty="0">
                <a:latin typeface="AdvTimes"/>
                <a:sym typeface="Wingdings" panose="05000000000000000000" pitchFamily="2" charset="2"/>
              </a:rPr>
              <a:t> derives from assets in place +    growth options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000" u="sng" dirty="0">
              <a:latin typeface="AdvTimes"/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latin typeface="AdvTimes"/>
                <a:sym typeface="Wingdings" panose="05000000000000000000" pitchFamily="2" charset="2"/>
              </a:rPr>
              <a:t>Performance implications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dvTimes"/>
                <a:sym typeface="Wingdings" panose="05000000000000000000" pitchFamily="2" charset="2"/>
              </a:rPr>
              <a:t>Technological competence (holding patents) in uncertainty  higher market value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dvTimes"/>
                <a:sym typeface="Wingdings" panose="05000000000000000000" pitchFamily="2" charset="2"/>
              </a:rPr>
              <a:t>IJVs have positive impacts on growth option values (high uncertainty).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dvTimes"/>
                <a:sym typeface="Wingdings" panose="05000000000000000000" pitchFamily="2" charset="2"/>
              </a:rPr>
              <a:t>Multinationals have greater flexibility in shifting value chains, compared to domestic-only firms</a:t>
            </a:r>
          </a:p>
        </p:txBody>
      </p:sp>
    </p:spTree>
    <p:extLst>
      <p:ext uri="{BB962C8B-B14F-4D97-AF65-F5344CB8AC3E}">
        <p14:creationId xmlns:p14="http://schemas.microsoft.com/office/powerpoint/2010/main" val="21098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D988-9AD3-4CC7-8BD0-52F02692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450"/>
            <a:ext cx="12192000" cy="33556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Abadi" panose="020B0604020104020204" pitchFamily="34" charset="0"/>
              </a:rPr>
              <a:t>The Real Options Theory of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39BA-CA23-4ECD-A182-9CBEBD6B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5486400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AdvTimes"/>
              </a:rPr>
              <a:t>Real Options, Learning and Heterogeneity</a:t>
            </a:r>
          </a:p>
          <a:p>
            <a:pPr lvl="1"/>
            <a:r>
              <a:rPr lang="en-US" sz="2000" dirty="0">
                <a:latin typeface="AdvTimes"/>
              </a:rPr>
              <a:t>Different investment patterns based on learning capabilities (Bowman &amp; Hurry, 1993).</a:t>
            </a: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Real Options and Game Theory Integration</a:t>
            </a:r>
          </a:p>
          <a:p>
            <a:pPr lvl="1"/>
            <a:r>
              <a:rPr lang="en-US" sz="2000" dirty="0">
                <a:latin typeface="AdvTimes"/>
              </a:rPr>
              <a:t>Real options are usually shared, and their economic value may be eroded by competition. Game theory has outstripped empirical research.</a:t>
            </a: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Real Option Theory on Exit/Abandonment Decisions</a:t>
            </a:r>
          </a:p>
          <a:p>
            <a:pPr lvl="1"/>
            <a:r>
              <a:rPr lang="en-US" sz="2000" dirty="0">
                <a:latin typeface="AdvTimes"/>
              </a:rPr>
              <a:t>Inaction (exit delay). More research on abandonment/switching than just growth.</a:t>
            </a:r>
          </a:p>
          <a:p>
            <a:pPr lvl="1"/>
            <a:r>
              <a:rPr lang="en-US" sz="2000" dirty="0">
                <a:latin typeface="AdvTimes"/>
              </a:rPr>
              <a:t>Uncertainty and irreversibility. How this widens or narrows “zone of inaction.”</a:t>
            </a: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The interaction between real options or option-like projects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latin typeface="AdvTimes"/>
              </a:rPr>
              <a:t>      Firms often manage a portfolio of projects simultaneously or sequentially</a:t>
            </a:r>
            <a:endParaRPr lang="en-US" sz="2000" u="sng" dirty="0">
              <a:latin typeface="AdvTimes"/>
            </a:endParaRPr>
          </a:p>
          <a:p>
            <a:pPr>
              <a:spcBef>
                <a:spcPts val="1800"/>
              </a:spcBef>
            </a:pPr>
            <a:r>
              <a:rPr lang="en-US" sz="2000" u="sng" dirty="0">
                <a:latin typeface="AdvTimes"/>
              </a:rPr>
              <a:t>Effects of Uncertainty</a:t>
            </a:r>
          </a:p>
          <a:p>
            <a:pPr lvl="1"/>
            <a:r>
              <a:rPr lang="en-US" sz="2000" dirty="0">
                <a:latin typeface="AdvTimes"/>
              </a:rPr>
              <a:t>Ambiguity in the sources of uncertainty. These should be spelled out. Robustness checks.</a:t>
            </a:r>
          </a:p>
        </p:txBody>
      </p:sp>
    </p:spTree>
    <p:extLst>
      <p:ext uri="{BB962C8B-B14F-4D97-AF65-F5344CB8AC3E}">
        <p14:creationId xmlns:p14="http://schemas.microsoft.com/office/powerpoint/2010/main" val="55655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1245</Words>
  <Application>Microsoft Office PowerPoint</Application>
  <PresentationFormat>Widescreen</PresentationFormat>
  <Paragraphs>120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AdvTimes</vt:lpstr>
      <vt:lpstr>Arial</vt:lpstr>
      <vt:lpstr>Calibri</vt:lpstr>
      <vt:lpstr>Calibri Light</vt:lpstr>
      <vt:lpstr>Office Theme</vt:lpstr>
      <vt:lpstr>Real options: Taking stock and looking ahead</vt:lpstr>
      <vt:lpstr>PowerPoint Presentation</vt:lpstr>
      <vt:lpstr>Taking Stock: Applications of Real Options Theory</vt:lpstr>
      <vt:lpstr>Option to Wait-to-Invest </vt:lpstr>
      <vt:lpstr>Growth Option </vt:lpstr>
      <vt:lpstr>Extension of Real Options Theory of Investment</vt:lpstr>
      <vt:lpstr>Organization and Governance</vt:lpstr>
      <vt:lpstr>Valuation and Performance Implications</vt:lpstr>
      <vt:lpstr>The Real Options Theory of Investment</vt:lpstr>
      <vt:lpstr>Real Options Studies About Investment Mode Choices and The Performance Implications of Real Options</vt:lpstr>
      <vt:lpstr>Issues in Implementation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options: Taking stock and looking ahead</dc:title>
  <dc:creator>Daniela Pedraza</dc:creator>
  <cp:lastModifiedBy>Joe Mahoney</cp:lastModifiedBy>
  <cp:revision>51</cp:revision>
  <dcterms:created xsi:type="dcterms:W3CDTF">2019-10-05T23:35:04Z</dcterms:created>
  <dcterms:modified xsi:type="dcterms:W3CDTF">2024-02-26T00:21:36Z</dcterms:modified>
</cp:coreProperties>
</file>